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59"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93"/>
  </p:normalViewPr>
  <p:slideViewPr>
    <p:cSldViewPr snapToGrid="0" snapToObjects="1">
      <p:cViewPr varScale="1">
        <p:scale>
          <a:sx n="86" d="100"/>
          <a:sy n="86" d="100"/>
        </p:scale>
        <p:origin x="10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059070-C475-3842-ACF7-B2157B0EAADD}" type="datetimeFigureOut">
              <a:rPr lang="en-US" smtClean="0"/>
              <a:t>9/28/15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0B011-5777-DB49-842D-B11EAB89ADE9}" type="slidenum">
              <a:rPr lang="en-US" smtClean="0"/>
              <a:t>‹#›</a:t>
            </a:fld>
            <a:endParaRPr lang="en-US"/>
          </a:p>
        </p:txBody>
      </p:sp>
    </p:spTree>
    <p:extLst>
      <p:ext uri="{BB962C8B-B14F-4D97-AF65-F5344CB8AC3E}">
        <p14:creationId xmlns:p14="http://schemas.microsoft.com/office/powerpoint/2010/main" val="1542967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59070-C475-3842-ACF7-B2157B0EAADD}" type="datetimeFigureOut">
              <a:rPr lang="en-US" smtClean="0"/>
              <a:t>9/28/15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0B011-5777-DB49-842D-B11EAB89ADE9}" type="slidenum">
              <a:rPr lang="en-US" smtClean="0"/>
              <a:t>‹#›</a:t>
            </a:fld>
            <a:endParaRPr lang="en-US"/>
          </a:p>
        </p:txBody>
      </p:sp>
    </p:spTree>
    <p:extLst>
      <p:ext uri="{BB962C8B-B14F-4D97-AF65-F5344CB8AC3E}">
        <p14:creationId xmlns:p14="http://schemas.microsoft.com/office/powerpoint/2010/main" val="159678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59070-C475-3842-ACF7-B2157B0EAADD}" type="datetimeFigureOut">
              <a:rPr lang="en-US" smtClean="0"/>
              <a:t>9/28/15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0B011-5777-DB49-842D-B11EAB89ADE9}" type="slidenum">
              <a:rPr lang="en-US" smtClean="0"/>
              <a:t>‹#›</a:t>
            </a:fld>
            <a:endParaRPr lang="en-US"/>
          </a:p>
        </p:txBody>
      </p:sp>
    </p:spTree>
    <p:extLst>
      <p:ext uri="{BB962C8B-B14F-4D97-AF65-F5344CB8AC3E}">
        <p14:creationId xmlns:p14="http://schemas.microsoft.com/office/powerpoint/2010/main" val="14583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059070-C475-3842-ACF7-B2157B0EAADD}" type="datetimeFigureOut">
              <a:rPr lang="en-US" smtClean="0"/>
              <a:t>9/28/15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0B011-5777-DB49-842D-B11EAB89ADE9}" type="slidenum">
              <a:rPr lang="en-US" smtClean="0"/>
              <a:t>‹#›</a:t>
            </a:fld>
            <a:endParaRPr lang="en-US"/>
          </a:p>
        </p:txBody>
      </p:sp>
    </p:spTree>
    <p:extLst>
      <p:ext uri="{BB962C8B-B14F-4D97-AF65-F5344CB8AC3E}">
        <p14:creationId xmlns:p14="http://schemas.microsoft.com/office/powerpoint/2010/main" val="149276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59070-C475-3842-ACF7-B2157B0EAADD}" type="datetimeFigureOut">
              <a:rPr lang="en-US" smtClean="0"/>
              <a:t>9/28/15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50B011-5777-DB49-842D-B11EAB89ADE9}" type="slidenum">
              <a:rPr lang="en-US" smtClean="0"/>
              <a:t>‹#›</a:t>
            </a:fld>
            <a:endParaRPr lang="en-US"/>
          </a:p>
        </p:txBody>
      </p:sp>
    </p:spTree>
    <p:extLst>
      <p:ext uri="{BB962C8B-B14F-4D97-AF65-F5344CB8AC3E}">
        <p14:creationId xmlns:p14="http://schemas.microsoft.com/office/powerpoint/2010/main" val="200290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059070-C475-3842-ACF7-B2157B0EAADD}" type="datetimeFigureOut">
              <a:rPr lang="en-US" smtClean="0"/>
              <a:t>9/28/15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0B011-5777-DB49-842D-B11EAB89ADE9}" type="slidenum">
              <a:rPr lang="en-US" smtClean="0"/>
              <a:t>‹#›</a:t>
            </a:fld>
            <a:endParaRPr lang="en-US"/>
          </a:p>
        </p:txBody>
      </p:sp>
    </p:spTree>
    <p:extLst>
      <p:ext uri="{BB962C8B-B14F-4D97-AF65-F5344CB8AC3E}">
        <p14:creationId xmlns:p14="http://schemas.microsoft.com/office/powerpoint/2010/main" val="99198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59070-C475-3842-ACF7-B2157B0EAADD}" type="datetimeFigureOut">
              <a:rPr lang="en-US" smtClean="0"/>
              <a:t>9/28/15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50B011-5777-DB49-842D-B11EAB89ADE9}" type="slidenum">
              <a:rPr lang="en-US" smtClean="0"/>
              <a:t>‹#›</a:t>
            </a:fld>
            <a:endParaRPr lang="en-US"/>
          </a:p>
        </p:txBody>
      </p:sp>
    </p:spTree>
    <p:extLst>
      <p:ext uri="{BB962C8B-B14F-4D97-AF65-F5344CB8AC3E}">
        <p14:creationId xmlns:p14="http://schemas.microsoft.com/office/powerpoint/2010/main" val="134220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059070-C475-3842-ACF7-B2157B0EAADD}" type="datetimeFigureOut">
              <a:rPr lang="en-US" smtClean="0"/>
              <a:t>9/28/15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50B011-5777-DB49-842D-B11EAB89ADE9}" type="slidenum">
              <a:rPr lang="en-US" smtClean="0"/>
              <a:t>‹#›</a:t>
            </a:fld>
            <a:endParaRPr lang="en-US"/>
          </a:p>
        </p:txBody>
      </p:sp>
    </p:spTree>
    <p:extLst>
      <p:ext uri="{BB962C8B-B14F-4D97-AF65-F5344CB8AC3E}">
        <p14:creationId xmlns:p14="http://schemas.microsoft.com/office/powerpoint/2010/main" val="132703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59070-C475-3842-ACF7-B2157B0EAADD}" type="datetimeFigureOut">
              <a:rPr lang="en-US" smtClean="0"/>
              <a:t>9/28/15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50B011-5777-DB49-842D-B11EAB89ADE9}" type="slidenum">
              <a:rPr lang="en-US" smtClean="0"/>
              <a:t>‹#›</a:t>
            </a:fld>
            <a:endParaRPr lang="en-US"/>
          </a:p>
        </p:txBody>
      </p:sp>
    </p:spTree>
    <p:extLst>
      <p:ext uri="{BB962C8B-B14F-4D97-AF65-F5344CB8AC3E}">
        <p14:creationId xmlns:p14="http://schemas.microsoft.com/office/powerpoint/2010/main" val="193967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59070-C475-3842-ACF7-B2157B0EAADD}" type="datetimeFigureOut">
              <a:rPr lang="en-US" smtClean="0"/>
              <a:t>9/28/15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0B011-5777-DB49-842D-B11EAB89ADE9}" type="slidenum">
              <a:rPr lang="en-US" smtClean="0"/>
              <a:t>‹#›</a:t>
            </a:fld>
            <a:endParaRPr lang="en-US"/>
          </a:p>
        </p:txBody>
      </p:sp>
    </p:spTree>
    <p:extLst>
      <p:ext uri="{BB962C8B-B14F-4D97-AF65-F5344CB8AC3E}">
        <p14:creationId xmlns:p14="http://schemas.microsoft.com/office/powerpoint/2010/main" val="128347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59070-C475-3842-ACF7-B2157B0EAADD}" type="datetimeFigureOut">
              <a:rPr lang="en-US" smtClean="0"/>
              <a:t>9/28/15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50B011-5777-DB49-842D-B11EAB89ADE9}" type="slidenum">
              <a:rPr lang="en-US" smtClean="0"/>
              <a:t>‹#›</a:t>
            </a:fld>
            <a:endParaRPr lang="en-US"/>
          </a:p>
        </p:txBody>
      </p:sp>
    </p:spTree>
    <p:extLst>
      <p:ext uri="{BB962C8B-B14F-4D97-AF65-F5344CB8AC3E}">
        <p14:creationId xmlns:p14="http://schemas.microsoft.com/office/powerpoint/2010/main" val="20488099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59070-C475-3842-ACF7-B2157B0EAADD}" type="datetimeFigureOut">
              <a:rPr lang="en-US" smtClean="0"/>
              <a:t>9/28/15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0B011-5777-DB49-842D-B11EAB89ADE9}" type="slidenum">
              <a:rPr lang="en-US" smtClean="0"/>
              <a:t>‹#›</a:t>
            </a:fld>
            <a:endParaRPr lang="en-US"/>
          </a:p>
        </p:txBody>
      </p:sp>
    </p:spTree>
    <p:extLst>
      <p:ext uri="{BB962C8B-B14F-4D97-AF65-F5344CB8AC3E}">
        <p14:creationId xmlns:p14="http://schemas.microsoft.com/office/powerpoint/2010/main" val="1075303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9625"/>
            <a:ext cx="9144000" cy="5561351"/>
          </a:xfrm>
        </p:spPr>
        <p:txBody>
          <a:bodyPr>
            <a:normAutofit/>
          </a:bodyPr>
          <a:lstStyle/>
          <a:p>
            <a:r>
              <a:rPr lang="en-US" dirty="0"/>
              <a:t> </a:t>
            </a:r>
          </a:p>
          <a:p>
            <a:r>
              <a:rPr lang="en-US" dirty="0">
                <a:latin typeface="Times New Roman" charset="0"/>
                <a:ea typeface="Times New Roman" charset="0"/>
                <a:cs typeface="Times New Roman" charset="0"/>
              </a:rPr>
              <a:t>Ch. 3 S. 1 Quiz	</a:t>
            </a:r>
          </a:p>
          <a:p>
            <a:r>
              <a:rPr lang="en-US" dirty="0">
                <a:latin typeface="Times New Roman" charset="0"/>
                <a:ea typeface="Times New Roman" charset="0"/>
                <a:cs typeface="Times New Roman" charset="0"/>
              </a:rPr>
              <a:t> </a:t>
            </a:r>
          </a:p>
          <a:p>
            <a:pPr lvl="0"/>
            <a:r>
              <a:rPr lang="en-US" dirty="0" smtClean="0">
                <a:latin typeface="Times New Roman" charset="0"/>
                <a:ea typeface="Times New Roman" charset="0"/>
                <a:cs typeface="Times New Roman" charset="0"/>
              </a:rPr>
              <a:t>1. Explain </a:t>
            </a:r>
            <a:r>
              <a:rPr lang="en-US" dirty="0">
                <a:latin typeface="Times New Roman" charset="0"/>
                <a:ea typeface="Times New Roman" charset="0"/>
                <a:cs typeface="Times New Roman" charset="0"/>
              </a:rPr>
              <a:t>how Social Darwinism motivated how government policies encouraged business. </a:t>
            </a:r>
          </a:p>
          <a:p>
            <a:pPr lvl="0"/>
            <a:r>
              <a:rPr lang="en-US" dirty="0" smtClean="0">
                <a:latin typeface="Times New Roman" charset="0"/>
                <a:ea typeface="Times New Roman" charset="0"/>
                <a:cs typeface="Times New Roman" charset="0"/>
              </a:rPr>
              <a:t>2. Do </a:t>
            </a:r>
            <a:r>
              <a:rPr lang="en-US" dirty="0">
                <a:latin typeface="Times New Roman" charset="0"/>
                <a:ea typeface="Times New Roman" charset="0"/>
                <a:cs typeface="Times New Roman" charset="0"/>
              </a:rPr>
              <a:t>you think Carnegie’s dedication to philanthropy offset his reputation as a robber baron? Why or why not?</a:t>
            </a:r>
          </a:p>
          <a:p>
            <a:pPr lvl="0"/>
            <a:r>
              <a:rPr lang="en-US" dirty="0" smtClean="0">
                <a:latin typeface="Times New Roman" charset="0"/>
                <a:ea typeface="Times New Roman" charset="0"/>
                <a:cs typeface="Times New Roman" charset="0"/>
              </a:rPr>
              <a:t>3. Explain </a:t>
            </a:r>
            <a:r>
              <a:rPr lang="en-US" dirty="0">
                <a:latin typeface="Times New Roman" charset="0"/>
                <a:ea typeface="Times New Roman" charset="0"/>
                <a:cs typeface="Times New Roman" charset="0"/>
              </a:rPr>
              <a:t>how </a:t>
            </a:r>
            <a:r>
              <a:rPr lang="en-US" dirty="0" smtClean="0">
                <a:latin typeface="Times New Roman" charset="0"/>
                <a:ea typeface="Times New Roman" charset="0"/>
                <a:cs typeface="Times New Roman" charset="0"/>
              </a:rPr>
              <a:t>Rockefeller created </a:t>
            </a:r>
            <a:r>
              <a:rPr lang="en-US" dirty="0">
                <a:latin typeface="Times New Roman" charset="0"/>
                <a:ea typeface="Times New Roman" charset="0"/>
                <a:cs typeface="Times New Roman" charset="0"/>
              </a:rPr>
              <a:t>his monopoly?</a:t>
            </a:r>
          </a:p>
          <a:p>
            <a:pPr lvl="0"/>
            <a:r>
              <a:rPr lang="en-US" dirty="0" smtClean="0">
                <a:latin typeface="Times New Roman" charset="0"/>
                <a:ea typeface="Times New Roman" charset="0"/>
                <a:cs typeface="Times New Roman" charset="0"/>
              </a:rPr>
              <a:t>4. Would </a:t>
            </a:r>
            <a:r>
              <a:rPr lang="en-US" dirty="0">
                <a:latin typeface="Times New Roman" charset="0"/>
                <a:ea typeface="Times New Roman" charset="0"/>
                <a:cs typeface="Times New Roman" charset="0"/>
              </a:rPr>
              <a:t>you support Capitalism or Socialism more and why?</a:t>
            </a:r>
          </a:p>
          <a:p>
            <a:pPr lvl="0"/>
            <a:r>
              <a:rPr lang="en-US" dirty="0" smtClean="0">
                <a:latin typeface="Times New Roman" charset="0"/>
                <a:ea typeface="Times New Roman" charset="0"/>
                <a:cs typeface="Times New Roman" charset="0"/>
              </a:rPr>
              <a:t>5. What </a:t>
            </a:r>
            <a:r>
              <a:rPr lang="en-US" dirty="0">
                <a:latin typeface="Times New Roman" charset="0"/>
                <a:ea typeface="Times New Roman" charset="0"/>
                <a:cs typeface="Times New Roman" charset="0"/>
              </a:rPr>
              <a:t>was an effect of the Homestead and Pullman Strikes?</a:t>
            </a:r>
          </a:p>
          <a:p>
            <a:r>
              <a:rPr lang="en-US" dirty="0" smtClean="0">
                <a:latin typeface="Times New Roman" charset="0"/>
                <a:ea typeface="Times New Roman" charset="0"/>
                <a:cs typeface="Times New Roman" charset="0"/>
              </a:rPr>
              <a:t>6. How much did Carnegie’s steelworkers make an hour? </a:t>
            </a:r>
            <a:endParaRPr lang="en-US"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92003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4675"/>
            <a:ext cx="10515600" cy="5682288"/>
          </a:xfrm>
        </p:spPr>
        <p:txBody>
          <a:bodyPr>
            <a:normAutofit fontScale="70000" lnSpcReduction="20000"/>
          </a:bodyPr>
          <a:lstStyle/>
          <a:p>
            <a:pPr marL="0" lvl="0" indent="0" algn="ctr">
              <a:buNone/>
            </a:pPr>
            <a:r>
              <a:rPr lang="en-US" sz="2400" dirty="0">
                <a:solidFill>
                  <a:prstClr val="black"/>
                </a:solidFill>
                <a:latin typeface="Times New Roman" charset="0"/>
                <a:ea typeface="Times New Roman" charset="0"/>
                <a:cs typeface="Times New Roman" charset="0"/>
              </a:rPr>
              <a:t> </a:t>
            </a:r>
          </a:p>
          <a:p>
            <a:pPr marL="0" lvl="0" indent="0" algn="ctr">
              <a:buNone/>
            </a:pPr>
            <a:r>
              <a:rPr lang="en-US" sz="2400" dirty="0">
                <a:solidFill>
                  <a:prstClr val="black"/>
                </a:solidFill>
                <a:latin typeface="Times New Roman" charset="0"/>
                <a:ea typeface="Times New Roman" charset="0"/>
                <a:cs typeface="Times New Roman" charset="0"/>
              </a:rPr>
              <a:t>Ch. 3 S. 1 Quiz	</a:t>
            </a:r>
            <a:r>
              <a:rPr lang="en-US" sz="2400" dirty="0" smtClean="0">
                <a:solidFill>
                  <a:prstClr val="black"/>
                </a:solidFill>
                <a:latin typeface="Times New Roman" charset="0"/>
                <a:ea typeface="Times New Roman" charset="0"/>
                <a:cs typeface="Times New Roman" charset="0"/>
              </a:rPr>
              <a:t>Answers</a:t>
            </a:r>
            <a:endParaRPr lang="en-US" sz="2400" dirty="0">
              <a:solidFill>
                <a:prstClr val="black"/>
              </a:solidFill>
              <a:latin typeface="Times New Roman" charset="0"/>
              <a:ea typeface="Times New Roman" charset="0"/>
              <a:cs typeface="Times New Roman" charset="0"/>
            </a:endParaRPr>
          </a:p>
          <a:p>
            <a:pPr marL="0" lvl="0" indent="0" algn="ctr">
              <a:buNone/>
            </a:pPr>
            <a:r>
              <a:rPr lang="en-US" sz="2400" dirty="0">
                <a:solidFill>
                  <a:prstClr val="black"/>
                </a:solidFill>
                <a:latin typeface="Times New Roman" charset="0"/>
                <a:ea typeface="Times New Roman" charset="0"/>
                <a:cs typeface="Times New Roman" charset="0"/>
              </a:rPr>
              <a:t> </a:t>
            </a:r>
          </a:p>
          <a:p>
            <a:pPr marL="457200" lvl="0" indent="-457200" algn="ctr">
              <a:buAutoNum type="arabicPeriod"/>
            </a:pPr>
            <a:r>
              <a:rPr lang="en-US" sz="2400" dirty="0" smtClean="0">
                <a:solidFill>
                  <a:prstClr val="black"/>
                </a:solidFill>
                <a:latin typeface="Times New Roman" charset="0"/>
                <a:ea typeface="Times New Roman" charset="0"/>
                <a:cs typeface="Times New Roman" charset="0"/>
              </a:rPr>
              <a:t>Explain </a:t>
            </a:r>
            <a:r>
              <a:rPr lang="en-US" sz="2400" dirty="0">
                <a:solidFill>
                  <a:prstClr val="black"/>
                </a:solidFill>
                <a:latin typeface="Times New Roman" charset="0"/>
                <a:ea typeface="Times New Roman" charset="0"/>
                <a:cs typeface="Times New Roman" charset="0"/>
              </a:rPr>
              <a:t>how Social Darwinism motivated how government policies encouraged business. </a:t>
            </a:r>
            <a:endParaRPr lang="en-US" sz="2400" dirty="0" smtClean="0">
              <a:solidFill>
                <a:prstClr val="black"/>
              </a:solidFill>
              <a:latin typeface="Times New Roman" charset="0"/>
              <a:ea typeface="Times New Roman" charset="0"/>
              <a:cs typeface="Times New Roman" charset="0"/>
            </a:endParaRPr>
          </a:p>
          <a:p>
            <a:pPr marL="0" lvl="0" indent="0" algn="ctr">
              <a:buNone/>
            </a:pPr>
            <a:r>
              <a:rPr lang="en-US" sz="2400" dirty="0" smtClean="0">
                <a:solidFill>
                  <a:prstClr val="black"/>
                </a:solidFill>
                <a:latin typeface="Times New Roman" charset="0"/>
                <a:ea typeface="Times New Roman" charset="0"/>
                <a:cs typeface="Times New Roman" charset="0"/>
              </a:rPr>
              <a:t>A. “Survival of the fittest”, “natural selection”, laissez faire and idea for hands off gov’t</a:t>
            </a:r>
            <a:endParaRPr lang="en-US" sz="2400" dirty="0">
              <a:solidFill>
                <a:srgbClr val="FFC000"/>
              </a:solidFill>
              <a:latin typeface="Times New Roman" charset="0"/>
              <a:ea typeface="Times New Roman" charset="0"/>
              <a:cs typeface="Times New Roman" charset="0"/>
            </a:endParaRPr>
          </a:p>
          <a:p>
            <a:pPr marL="0" lvl="0" indent="0" algn="ctr">
              <a:buNone/>
            </a:pPr>
            <a:r>
              <a:rPr lang="en-US" sz="2400" dirty="0">
                <a:solidFill>
                  <a:prstClr val="black"/>
                </a:solidFill>
                <a:latin typeface="Times New Roman" charset="0"/>
                <a:ea typeface="Times New Roman" charset="0"/>
                <a:cs typeface="Times New Roman" charset="0"/>
              </a:rPr>
              <a:t>2. Do you think Carnegie’s dedication to philanthropy offset his reputation as a robber baron? Why or why not</a:t>
            </a:r>
            <a:r>
              <a:rPr lang="en-US" sz="2400" dirty="0" smtClean="0">
                <a:solidFill>
                  <a:prstClr val="black"/>
                </a:solidFill>
                <a:latin typeface="Times New Roman" charset="0"/>
                <a:ea typeface="Times New Roman" charset="0"/>
                <a:cs typeface="Times New Roman" charset="0"/>
              </a:rPr>
              <a:t>?</a:t>
            </a:r>
          </a:p>
          <a:p>
            <a:pPr marL="0" lvl="0" indent="0" algn="ctr">
              <a:buNone/>
            </a:pPr>
            <a:r>
              <a:rPr lang="en-US" sz="2400" dirty="0" smtClean="0">
                <a:solidFill>
                  <a:prstClr val="black"/>
                </a:solidFill>
                <a:latin typeface="Times New Roman" charset="0"/>
                <a:ea typeface="Times New Roman" charset="0"/>
                <a:cs typeface="Times New Roman" charset="0"/>
              </a:rPr>
              <a:t>A. Yes – Donated money to help support to public, “Gospel of Wealth” No – Terrible working conditions in his factories, paid low wages, long hours, etc. </a:t>
            </a:r>
            <a:endParaRPr lang="en-US" sz="2400" dirty="0">
              <a:solidFill>
                <a:prstClr val="black"/>
              </a:solidFill>
              <a:latin typeface="Times New Roman" charset="0"/>
              <a:ea typeface="Times New Roman" charset="0"/>
              <a:cs typeface="Times New Roman" charset="0"/>
            </a:endParaRPr>
          </a:p>
          <a:p>
            <a:pPr marL="0" lvl="0" indent="0" algn="ctr">
              <a:buNone/>
            </a:pPr>
            <a:r>
              <a:rPr lang="en-US" sz="2400" dirty="0">
                <a:solidFill>
                  <a:prstClr val="black"/>
                </a:solidFill>
                <a:latin typeface="Times New Roman" charset="0"/>
                <a:ea typeface="Times New Roman" charset="0"/>
                <a:cs typeface="Times New Roman" charset="0"/>
              </a:rPr>
              <a:t>3. Explain how did Rockefeller create his monopoly</a:t>
            </a:r>
            <a:r>
              <a:rPr lang="en-US" sz="2400" dirty="0" smtClean="0">
                <a:solidFill>
                  <a:prstClr val="black"/>
                </a:solidFill>
                <a:latin typeface="Times New Roman" charset="0"/>
                <a:ea typeface="Times New Roman" charset="0"/>
                <a:cs typeface="Times New Roman" charset="0"/>
              </a:rPr>
              <a:t>?</a:t>
            </a:r>
          </a:p>
          <a:p>
            <a:pPr marL="0" lvl="0" indent="0" algn="ctr">
              <a:buNone/>
            </a:pPr>
            <a:r>
              <a:rPr lang="en-US" sz="2400" dirty="0" smtClean="0">
                <a:solidFill>
                  <a:prstClr val="black"/>
                </a:solidFill>
                <a:latin typeface="Times New Roman" charset="0"/>
                <a:ea typeface="Times New Roman" charset="0"/>
                <a:cs typeface="Times New Roman" charset="0"/>
              </a:rPr>
              <a:t>A. Horizontal Consolidation, he purchased all competing small companies and merged them into his oil company, creating a monopoly. </a:t>
            </a:r>
            <a:endParaRPr lang="en-US" sz="2400" dirty="0">
              <a:solidFill>
                <a:prstClr val="black"/>
              </a:solidFill>
              <a:latin typeface="Times New Roman" charset="0"/>
              <a:ea typeface="Times New Roman" charset="0"/>
              <a:cs typeface="Times New Roman" charset="0"/>
            </a:endParaRPr>
          </a:p>
          <a:p>
            <a:pPr marL="0" lvl="0" indent="0" algn="ctr">
              <a:buNone/>
            </a:pPr>
            <a:r>
              <a:rPr lang="en-US" sz="2400" dirty="0">
                <a:solidFill>
                  <a:prstClr val="black"/>
                </a:solidFill>
                <a:latin typeface="Times New Roman" charset="0"/>
                <a:ea typeface="Times New Roman" charset="0"/>
                <a:cs typeface="Times New Roman" charset="0"/>
              </a:rPr>
              <a:t>4. Would you support Capitalism or Socialism more and why</a:t>
            </a:r>
            <a:r>
              <a:rPr lang="en-US" sz="2400" dirty="0" smtClean="0">
                <a:solidFill>
                  <a:prstClr val="black"/>
                </a:solidFill>
                <a:latin typeface="Times New Roman" charset="0"/>
                <a:ea typeface="Times New Roman" charset="0"/>
                <a:cs typeface="Times New Roman" charset="0"/>
              </a:rPr>
              <a:t>?</a:t>
            </a:r>
          </a:p>
          <a:p>
            <a:pPr marL="0" lvl="0" indent="0" algn="ctr">
              <a:buNone/>
            </a:pPr>
            <a:r>
              <a:rPr lang="en-US" sz="2400" dirty="0" smtClean="0">
                <a:solidFill>
                  <a:prstClr val="black"/>
                </a:solidFill>
                <a:latin typeface="Times New Roman" charset="0"/>
                <a:ea typeface="Times New Roman" charset="0"/>
                <a:cs typeface="Times New Roman" charset="0"/>
              </a:rPr>
              <a:t>A. Capitalism – </a:t>
            </a:r>
            <a:r>
              <a:rPr lang="en-US" sz="2400" dirty="0" err="1" smtClean="0">
                <a:solidFill>
                  <a:prstClr val="black"/>
                </a:solidFill>
                <a:latin typeface="Times New Roman" charset="0"/>
                <a:ea typeface="Times New Roman" charset="0"/>
                <a:cs typeface="Times New Roman" charset="0"/>
              </a:rPr>
              <a:t>lassiez</a:t>
            </a:r>
            <a:r>
              <a:rPr lang="en-US" sz="2400" dirty="0" smtClean="0">
                <a:solidFill>
                  <a:prstClr val="black"/>
                </a:solidFill>
                <a:latin typeface="Times New Roman" charset="0"/>
                <a:ea typeface="Times New Roman" charset="0"/>
                <a:cs typeface="Times New Roman" charset="0"/>
              </a:rPr>
              <a:t> faire, “survival of the fittest”</a:t>
            </a:r>
          </a:p>
          <a:p>
            <a:pPr marL="0" lvl="0" indent="0" algn="ctr">
              <a:buNone/>
            </a:pPr>
            <a:r>
              <a:rPr lang="en-US" sz="2400" dirty="0" smtClean="0">
                <a:solidFill>
                  <a:prstClr val="black"/>
                </a:solidFill>
                <a:latin typeface="Times New Roman" charset="0"/>
                <a:ea typeface="Times New Roman" charset="0"/>
                <a:cs typeface="Times New Roman" charset="0"/>
              </a:rPr>
              <a:t>Socialism – Gov’t owns means of production, equal share</a:t>
            </a:r>
            <a:endParaRPr lang="en-US" sz="2400" dirty="0">
              <a:solidFill>
                <a:prstClr val="black"/>
              </a:solidFill>
              <a:latin typeface="Times New Roman" charset="0"/>
              <a:ea typeface="Times New Roman" charset="0"/>
              <a:cs typeface="Times New Roman" charset="0"/>
            </a:endParaRPr>
          </a:p>
          <a:p>
            <a:pPr marL="0" lvl="0" indent="0" algn="ctr">
              <a:buNone/>
            </a:pPr>
            <a:r>
              <a:rPr lang="en-US" sz="2400" dirty="0">
                <a:solidFill>
                  <a:prstClr val="black"/>
                </a:solidFill>
                <a:latin typeface="Times New Roman" charset="0"/>
                <a:ea typeface="Times New Roman" charset="0"/>
                <a:cs typeface="Times New Roman" charset="0"/>
              </a:rPr>
              <a:t>5. What was an effect of the Homestead and Pullman Strikes</a:t>
            </a:r>
            <a:r>
              <a:rPr lang="en-US" sz="2400" dirty="0" smtClean="0">
                <a:solidFill>
                  <a:prstClr val="black"/>
                </a:solidFill>
                <a:latin typeface="Times New Roman" charset="0"/>
                <a:ea typeface="Times New Roman" charset="0"/>
                <a:cs typeface="Times New Roman" charset="0"/>
              </a:rPr>
              <a:t>?</a:t>
            </a:r>
          </a:p>
          <a:p>
            <a:pPr marL="0" lvl="0" indent="0" algn="ctr">
              <a:buNone/>
            </a:pPr>
            <a:r>
              <a:rPr lang="en-US" sz="2400" dirty="0" smtClean="0">
                <a:solidFill>
                  <a:prstClr val="black"/>
                </a:solidFill>
                <a:latin typeface="Times New Roman" charset="0"/>
                <a:ea typeface="Times New Roman" charset="0"/>
                <a:cs typeface="Times New Roman" charset="0"/>
              </a:rPr>
              <a:t>A. Steelworkers union lost support and lost their union, Pullman workers were fired and blacklisted from railroad jobs. </a:t>
            </a:r>
            <a:endParaRPr lang="en-US" sz="2400" dirty="0">
              <a:solidFill>
                <a:prstClr val="black"/>
              </a:solidFill>
              <a:latin typeface="Times New Roman" charset="0"/>
              <a:ea typeface="Times New Roman" charset="0"/>
              <a:cs typeface="Times New Roman" charset="0"/>
            </a:endParaRPr>
          </a:p>
          <a:p>
            <a:pPr marL="0" lvl="0" indent="0" algn="ctr">
              <a:buNone/>
            </a:pPr>
            <a:r>
              <a:rPr lang="en-US" sz="2400" dirty="0">
                <a:solidFill>
                  <a:prstClr val="black"/>
                </a:solidFill>
                <a:latin typeface="Times New Roman" charset="0"/>
                <a:ea typeface="Times New Roman" charset="0"/>
                <a:cs typeface="Times New Roman" charset="0"/>
              </a:rPr>
              <a:t>6. How much did Carnegie’s steelworkers make an hour? </a:t>
            </a:r>
            <a:endParaRPr lang="en-US" sz="2400" dirty="0" smtClean="0">
              <a:solidFill>
                <a:prstClr val="black"/>
              </a:solidFill>
              <a:latin typeface="Times New Roman" charset="0"/>
              <a:ea typeface="Times New Roman" charset="0"/>
              <a:cs typeface="Times New Roman" charset="0"/>
            </a:endParaRPr>
          </a:p>
          <a:p>
            <a:pPr marL="0" lvl="0" indent="0" algn="ctr">
              <a:buNone/>
            </a:pPr>
            <a:r>
              <a:rPr lang="en-US" sz="2400" dirty="0" smtClean="0">
                <a:solidFill>
                  <a:prstClr val="black"/>
                </a:solidFill>
                <a:latin typeface="Times New Roman" charset="0"/>
                <a:ea typeface="Times New Roman" charset="0"/>
                <a:cs typeface="Times New Roman" charset="0"/>
              </a:rPr>
              <a:t>A. 15 cents </a:t>
            </a:r>
            <a:endParaRPr lang="en-US" sz="2400" dirty="0">
              <a:solidFill>
                <a:prstClr val="black"/>
              </a:solidFill>
              <a:latin typeface="Times New Roman" charset="0"/>
              <a:ea typeface="Times New Roman" charset="0"/>
              <a:cs typeface="Times New Roman" charset="0"/>
            </a:endParaRPr>
          </a:p>
          <a:p>
            <a:pPr marL="0" lvl="0" indent="0">
              <a:buNone/>
            </a:pPr>
            <a:endParaRPr lang="en-US" dirty="0"/>
          </a:p>
        </p:txBody>
      </p:sp>
    </p:spTree>
    <p:extLst>
      <p:ext uri="{BB962C8B-B14F-4D97-AF65-F5344CB8AC3E}">
        <p14:creationId xmlns:p14="http://schemas.microsoft.com/office/powerpoint/2010/main" val="168847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633274" y="-917148"/>
            <a:ext cx="6455762" cy="8694298"/>
          </a:xfrm>
        </p:spPr>
      </p:pic>
    </p:spTree>
    <p:extLst>
      <p:ext uri="{BB962C8B-B14F-4D97-AF65-F5344CB8AC3E}">
        <p14:creationId xmlns:p14="http://schemas.microsoft.com/office/powerpoint/2010/main" val="1862077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Gallery Walk </a:t>
            </a:r>
            <a:endParaRPr lang="en-US" dirty="0"/>
          </a:p>
        </p:txBody>
      </p:sp>
      <p:sp>
        <p:nvSpPr>
          <p:cNvPr id="3" name="Content Placeholder 2"/>
          <p:cNvSpPr>
            <a:spLocks noGrp="1"/>
          </p:cNvSpPr>
          <p:nvPr>
            <p:ph idx="1"/>
          </p:nvPr>
        </p:nvSpPr>
        <p:spPr/>
        <p:txBody>
          <a:bodyPr>
            <a:normAutofit/>
          </a:bodyPr>
          <a:lstStyle/>
          <a:p>
            <a:r>
              <a:rPr lang="en-US" sz="2400" dirty="0" smtClean="0">
                <a:latin typeface="Times New Roman" charset="0"/>
                <a:ea typeface="Times New Roman" charset="0"/>
                <a:cs typeface="Times New Roman" charset="0"/>
              </a:rPr>
              <a:t>In your groups, read your section and create a poster that highlights main points. </a:t>
            </a:r>
          </a:p>
          <a:p>
            <a:r>
              <a:rPr lang="en-US" sz="2400" dirty="0" smtClean="0">
                <a:latin typeface="Times New Roman" charset="0"/>
                <a:ea typeface="Times New Roman" charset="0"/>
                <a:cs typeface="Times New Roman" charset="0"/>
              </a:rPr>
              <a:t>When completed, choose two people to be the first “teachers”, these students will “teach”, while the other two group members will go from poster to poster learning about each section. When the first round is completed, the first two “teachers” will then trade places and the other two group members now become the “teachers” while the other two group members learn form the other posters. </a:t>
            </a:r>
          </a:p>
          <a:p>
            <a:r>
              <a:rPr lang="en-US" sz="2400" dirty="0" smtClean="0">
                <a:latin typeface="Times New Roman" charset="0"/>
                <a:ea typeface="Times New Roman" charset="0"/>
                <a:cs typeface="Times New Roman" charset="0"/>
              </a:rPr>
              <a:t>1 -&gt; 2 -&gt; 3 -&gt; 4 -&gt; 5 -&gt; 6 -&gt; 7 -&gt; 8 -&gt; 9 -&gt; 1 </a:t>
            </a: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433031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   Gallery Walk 	</a:t>
            </a:r>
            <a:endParaRPr lang="en-US" dirty="0"/>
          </a:p>
        </p:txBody>
      </p:sp>
      <p:sp>
        <p:nvSpPr>
          <p:cNvPr id="3" name="Content Placeholder 2"/>
          <p:cNvSpPr>
            <a:spLocks noGrp="1"/>
          </p:cNvSpPr>
          <p:nvPr>
            <p:ph idx="1"/>
          </p:nvPr>
        </p:nvSpPr>
        <p:spPr>
          <a:xfrm>
            <a:off x="838200" y="1072054"/>
            <a:ext cx="10515600" cy="5533697"/>
          </a:xfrm>
        </p:spPr>
        <p:txBody>
          <a:bodyPr>
            <a:noAutofit/>
          </a:bodyPr>
          <a:lstStyle/>
          <a:p>
            <a:r>
              <a:rPr lang="en-US" sz="2400" dirty="0" smtClean="0">
                <a:latin typeface="Times New Roman" charset="0"/>
                <a:ea typeface="Times New Roman" charset="0"/>
                <a:cs typeface="Times New Roman" charset="0"/>
              </a:rPr>
              <a:t>Group One: Why It Matters &amp; New Immigrants Come to America, </a:t>
            </a:r>
            <a:r>
              <a:rPr lang="en-US" sz="2400" dirty="0" err="1" smtClean="0">
                <a:latin typeface="Times New Roman" charset="0"/>
                <a:ea typeface="Times New Roman" charset="0"/>
                <a:cs typeface="Times New Roman" charset="0"/>
              </a:rPr>
              <a:t>pg</a:t>
            </a:r>
            <a:r>
              <a:rPr lang="en-US" sz="2400" dirty="0" smtClean="0">
                <a:latin typeface="Times New Roman" charset="0"/>
                <a:ea typeface="Times New Roman" charset="0"/>
                <a:cs typeface="Times New Roman" charset="0"/>
              </a:rPr>
              <a:t> 73. </a:t>
            </a:r>
          </a:p>
          <a:p>
            <a:r>
              <a:rPr lang="en-US" sz="2400" dirty="0" smtClean="0">
                <a:latin typeface="Times New Roman" charset="0"/>
                <a:ea typeface="Times New Roman" charset="0"/>
                <a:cs typeface="Times New Roman" charset="0"/>
              </a:rPr>
              <a:t>Group Two: New Immigrants Arrive From Many Lands &amp; Push-and-Pull Factors, </a:t>
            </a:r>
            <a:r>
              <a:rPr lang="en-US" sz="2400" dirty="0" err="1" smtClean="0">
                <a:latin typeface="Times New Roman" charset="0"/>
                <a:ea typeface="Times New Roman" charset="0"/>
                <a:cs typeface="Times New Roman" charset="0"/>
              </a:rPr>
              <a:t>pg</a:t>
            </a:r>
            <a:r>
              <a:rPr lang="en-US" sz="2400" dirty="0" smtClean="0">
                <a:latin typeface="Times New Roman" charset="0"/>
                <a:ea typeface="Times New Roman" charset="0"/>
                <a:cs typeface="Times New Roman" charset="0"/>
              </a:rPr>
              <a:t> 74  </a:t>
            </a:r>
          </a:p>
          <a:p>
            <a:r>
              <a:rPr lang="en-US" sz="2400" dirty="0" smtClean="0">
                <a:latin typeface="Times New Roman" charset="0"/>
                <a:ea typeface="Times New Roman" charset="0"/>
                <a:cs typeface="Times New Roman" charset="0"/>
              </a:rPr>
              <a:t>Group Three: The Immigrant Experience &amp; Opportunities and Challenges, </a:t>
            </a:r>
            <a:r>
              <a:rPr lang="en-US" sz="2400" dirty="0" err="1" smtClean="0">
                <a:latin typeface="Times New Roman" charset="0"/>
                <a:ea typeface="Times New Roman" charset="0"/>
                <a:cs typeface="Times New Roman" charset="0"/>
              </a:rPr>
              <a:t>pg</a:t>
            </a:r>
            <a:r>
              <a:rPr lang="en-US" sz="2400" dirty="0" smtClean="0">
                <a:latin typeface="Times New Roman" charset="0"/>
                <a:ea typeface="Times New Roman" charset="0"/>
                <a:cs typeface="Times New Roman" charset="0"/>
              </a:rPr>
              <a:t> 74 &amp; 75. </a:t>
            </a:r>
          </a:p>
          <a:p>
            <a:r>
              <a:rPr lang="en-US" sz="2400" dirty="0" smtClean="0">
                <a:latin typeface="Times New Roman" charset="0"/>
                <a:ea typeface="Times New Roman" charset="0"/>
                <a:cs typeface="Times New Roman" charset="0"/>
              </a:rPr>
              <a:t>Group Four: Arriving in a New Land &amp; “Ellis Island”, </a:t>
            </a:r>
            <a:r>
              <a:rPr lang="en-US" sz="2400" dirty="0" err="1" smtClean="0">
                <a:latin typeface="Times New Roman" charset="0"/>
                <a:ea typeface="Times New Roman" charset="0"/>
                <a:cs typeface="Times New Roman" charset="0"/>
              </a:rPr>
              <a:t>pg</a:t>
            </a:r>
            <a:r>
              <a:rPr lang="en-US" sz="2400" dirty="0" smtClean="0">
                <a:latin typeface="Times New Roman" charset="0"/>
                <a:ea typeface="Times New Roman" charset="0"/>
                <a:cs typeface="Times New Roman" charset="0"/>
              </a:rPr>
              <a:t> 74 &amp; 75. </a:t>
            </a:r>
          </a:p>
          <a:p>
            <a:r>
              <a:rPr lang="en-US" sz="2400" dirty="0" smtClean="0">
                <a:latin typeface="Times New Roman" charset="0"/>
                <a:ea typeface="Times New Roman" charset="0"/>
                <a:cs typeface="Times New Roman" charset="0"/>
              </a:rPr>
              <a:t>Group Five: Cities Experience Growth and Change &amp; Immigrants and Farmers Move to Cities, </a:t>
            </a:r>
            <a:r>
              <a:rPr lang="en-US" sz="2400" dirty="0" err="1" smtClean="0">
                <a:latin typeface="Times New Roman" charset="0"/>
                <a:ea typeface="Times New Roman" charset="0"/>
                <a:cs typeface="Times New Roman" charset="0"/>
              </a:rPr>
              <a:t>pg</a:t>
            </a:r>
            <a:r>
              <a:rPr lang="en-US" sz="2400" dirty="0" smtClean="0">
                <a:latin typeface="Times New Roman" charset="0"/>
                <a:ea typeface="Times New Roman" charset="0"/>
                <a:cs typeface="Times New Roman" charset="0"/>
              </a:rPr>
              <a:t> 76. </a:t>
            </a:r>
          </a:p>
          <a:p>
            <a:r>
              <a:rPr lang="en-US" sz="2400" dirty="0" smtClean="0">
                <a:latin typeface="Times New Roman" charset="0"/>
                <a:ea typeface="Times New Roman" charset="0"/>
                <a:cs typeface="Times New Roman" charset="0"/>
              </a:rPr>
              <a:t>Group Six: Technology Improves Urban Life, </a:t>
            </a:r>
            <a:r>
              <a:rPr lang="en-US" sz="2400" dirty="0" err="1" smtClean="0">
                <a:latin typeface="Times New Roman" charset="0"/>
                <a:ea typeface="Times New Roman" charset="0"/>
                <a:cs typeface="Times New Roman" charset="0"/>
              </a:rPr>
              <a:t>pg</a:t>
            </a:r>
            <a:r>
              <a:rPr lang="en-US" sz="2400" dirty="0" smtClean="0">
                <a:latin typeface="Times New Roman" charset="0"/>
                <a:ea typeface="Times New Roman" charset="0"/>
                <a:cs typeface="Times New Roman" charset="0"/>
              </a:rPr>
              <a:t> 76.</a:t>
            </a:r>
          </a:p>
          <a:p>
            <a:r>
              <a:rPr lang="en-US" sz="2400" dirty="0" smtClean="0">
                <a:latin typeface="Times New Roman" charset="0"/>
                <a:ea typeface="Times New Roman" charset="0"/>
                <a:cs typeface="Times New Roman" charset="0"/>
              </a:rPr>
              <a:t>Group Seven: Urban Life Creates Problems, </a:t>
            </a:r>
            <a:r>
              <a:rPr lang="en-US" sz="2400" dirty="0" err="1" smtClean="0">
                <a:latin typeface="Times New Roman" charset="0"/>
                <a:ea typeface="Times New Roman" charset="0"/>
                <a:cs typeface="Times New Roman" charset="0"/>
              </a:rPr>
              <a:t>pg</a:t>
            </a:r>
            <a:r>
              <a:rPr lang="en-US" sz="2400" dirty="0" smtClean="0">
                <a:latin typeface="Times New Roman" charset="0"/>
                <a:ea typeface="Times New Roman" charset="0"/>
                <a:cs typeface="Times New Roman" charset="0"/>
              </a:rPr>
              <a:t> 76 &amp; 77. </a:t>
            </a:r>
          </a:p>
          <a:p>
            <a:r>
              <a:rPr lang="en-US" sz="2400" dirty="0" smtClean="0">
                <a:latin typeface="Times New Roman" charset="0"/>
                <a:ea typeface="Times New Roman" charset="0"/>
                <a:cs typeface="Times New Roman" charset="0"/>
              </a:rPr>
              <a:t>Group Eight: Social and Cultural Trends &amp; A New Middle Class Emerges, </a:t>
            </a:r>
            <a:r>
              <a:rPr lang="en-US" sz="2400" dirty="0" err="1" smtClean="0">
                <a:latin typeface="Times New Roman" charset="0"/>
                <a:ea typeface="Times New Roman" charset="0"/>
                <a:cs typeface="Times New Roman" charset="0"/>
              </a:rPr>
              <a:t>pg</a:t>
            </a:r>
            <a:r>
              <a:rPr lang="en-US" sz="2400" dirty="0" smtClean="0">
                <a:latin typeface="Times New Roman" charset="0"/>
                <a:ea typeface="Times New Roman" charset="0"/>
                <a:cs typeface="Times New Roman" charset="0"/>
              </a:rPr>
              <a:t> 78. </a:t>
            </a:r>
          </a:p>
          <a:p>
            <a:r>
              <a:rPr lang="en-US" sz="2400" dirty="0" smtClean="0">
                <a:latin typeface="Times New Roman" charset="0"/>
                <a:ea typeface="Times New Roman" charset="0"/>
                <a:cs typeface="Times New Roman" charset="0"/>
              </a:rPr>
              <a:t>Group Nine: Culture and Entertainment Abound &amp; Religion Attracts Urban Masses, </a:t>
            </a:r>
            <a:r>
              <a:rPr lang="en-US" sz="2400" dirty="0" err="1" smtClean="0">
                <a:latin typeface="Times New Roman" charset="0"/>
                <a:ea typeface="Times New Roman" charset="0"/>
                <a:cs typeface="Times New Roman" charset="0"/>
              </a:rPr>
              <a:t>pg</a:t>
            </a:r>
            <a:r>
              <a:rPr lang="en-US" sz="2400" dirty="0" smtClean="0">
                <a:latin typeface="Times New Roman" charset="0"/>
                <a:ea typeface="Times New Roman" charset="0"/>
                <a:cs typeface="Times New Roman" charset="0"/>
              </a:rPr>
              <a:t> 78 &amp; 79. </a:t>
            </a:r>
            <a:endParaRPr lang="en-US" sz="24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868249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260</Words>
  <Application>Microsoft Macintosh PowerPoint</Application>
  <PresentationFormat>Widescreen</PresentationFormat>
  <Paragraphs>39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Calibri Light</vt:lpstr>
      <vt:lpstr>Times New Roman</vt:lpstr>
      <vt:lpstr>Arial</vt:lpstr>
      <vt:lpstr>Office Theme</vt:lpstr>
      <vt:lpstr>PowerPoint Presentation</vt:lpstr>
      <vt:lpstr>PowerPoint Presentation</vt:lpstr>
      <vt:lpstr>PowerPoint Presentation</vt:lpstr>
      <vt:lpstr>Gallery Walk </vt:lpstr>
      <vt:lpstr>   Gallery Walk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cp:revision>
  <dcterms:created xsi:type="dcterms:W3CDTF">2015-09-29T04:34:47Z</dcterms:created>
  <dcterms:modified xsi:type="dcterms:W3CDTF">2015-09-29T05:18:24Z</dcterms:modified>
</cp:coreProperties>
</file>